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82" r:id="rId3"/>
    <p:sldId id="273" r:id="rId4"/>
    <p:sldId id="283" r:id="rId5"/>
    <p:sldId id="284" r:id="rId6"/>
    <p:sldId id="285" r:id="rId7"/>
    <p:sldId id="286" r:id="rId8"/>
    <p:sldId id="287" r:id="rId9"/>
    <p:sldId id="288" r:id="rId10"/>
    <p:sldId id="289" r:id="rId11"/>
    <p:sldId id="259" r:id="rId12"/>
    <p:sldId id="260" r:id="rId13"/>
    <p:sldId id="263" r:id="rId14"/>
    <p:sldId id="264" r:id="rId15"/>
    <p:sldId id="265" r:id="rId16"/>
    <p:sldId id="266" r:id="rId17"/>
    <p:sldId id="267" r:id="rId18"/>
    <p:sldId id="268" r:id="rId19"/>
    <p:sldId id="269" r:id="rId20"/>
    <p:sldId id="270" r:id="rId21"/>
    <p:sldId id="271" r:id="rId22"/>
    <p:sldId id="272" r:id="rId23"/>
  </p:sldIdLst>
  <p:sldSz cx="24387175" cy="13716000"/>
  <p:notesSz cx="13716000" cy="24387175"/>
  <p:embeddedFontLst>
    <p:embeddedFont>
      <p:font typeface="Calibri" panose="020F0502020204030204" pitchFamily="34" charset="0"/>
      <p:regular r:id="rId25"/>
      <p:bold r:id="rId26"/>
      <p:italic r:id="rId27"/>
      <p:boldItalic r:id="rId28"/>
    </p:embeddedFont>
    <p:embeddedFont>
      <p:font typeface="Rajdhani SemiBold" panose="020B0604020202020204" charset="0"/>
      <p:regular r:id="rId29"/>
      <p:bold r:id="rId30"/>
    </p:embeddedFont>
    <p:embeddedFont>
      <p:font typeface="Poppins" panose="020B0604020202020204" charset="0"/>
      <p:regular r:id="rId31"/>
      <p:bold r:id="rId32"/>
      <p:italic r:id="rId33"/>
      <p:boldItalic r:id="rId34"/>
    </p:embeddedFont>
    <p:embeddedFont>
      <p:font typeface="Rajdhani" panose="020B0604020202020204" charset="0"/>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3552" autoAdjust="0"/>
  </p:normalViewPr>
  <p:slideViewPr>
    <p:cSldViewPr snapToGrid="0">
      <p:cViewPr varScale="1">
        <p:scale>
          <a:sx n="20" d="100"/>
          <a:sy n="20" d="100"/>
        </p:scale>
        <p:origin x="18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way we expect this reward model to work is that we give it a prompt and</a:t>
            </a:r>
            <a:r>
              <a:rPr lang="en-US" baseline="0" dirty="0" smtClean="0"/>
              <a:t> </a:t>
            </a:r>
            <a:r>
              <a:rPr lang="en-US" dirty="0" smtClean="0"/>
              <a:t>a generation, and it outputs a single number indicating the preference/quality of</a:t>
            </a:r>
            <a:r>
              <a:rPr lang="en-US" baseline="0" dirty="0" smtClean="0"/>
              <a:t> </a:t>
            </a:r>
            <a:r>
              <a:rPr lang="en-US" dirty="0" smtClean="0"/>
              <a:t>that generation in response to that prompt. Figure 12-26 shows the reward model</a:t>
            </a:r>
            <a:r>
              <a:rPr lang="en-US" baseline="0" dirty="0" smtClean="0"/>
              <a:t> </a:t>
            </a:r>
            <a:r>
              <a:rPr lang="en-US" dirty="0" smtClean="0"/>
              <a:t>generating this single number.</a:t>
            </a:r>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During full fine-tuning, the model takes the input (instructions) and applies </a:t>
            </a:r>
            <a:r>
              <a:rPr lang="en-US" dirty="0" err="1" smtClean="0"/>
              <a:t>nexttoken</a:t>
            </a:r>
            <a:r>
              <a:rPr lang="en-US" baseline="0" dirty="0" smtClean="0"/>
              <a:t> </a:t>
            </a:r>
            <a:r>
              <a:rPr lang="en-US" dirty="0" smtClean="0"/>
              <a:t>prediction on the output (response). In turn, instead of generating new questions,</a:t>
            </a:r>
            <a:r>
              <a:rPr lang="en-US" baseline="0" dirty="0" smtClean="0"/>
              <a:t> </a:t>
            </a:r>
            <a:r>
              <a:rPr lang="en-US" dirty="0" smtClean="0"/>
              <a:t>it will follow instructions.</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Adapters are described in the paper “Parameter-efficient transfer learning for NLP”,</a:t>
            </a:r>
            <a:r>
              <a:rPr lang="en-US" baseline="0" dirty="0" smtClean="0"/>
              <a:t> </a:t>
            </a:r>
            <a:r>
              <a:rPr lang="en-US" dirty="0" smtClean="0"/>
              <a:t>which showed that fine-tuning 3.6% of the parameters of BERT for a task can</a:t>
            </a:r>
          </a:p>
          <a:p>
            <a:pPr marL="0" lvl="0" indent="0" algn="l" rtl="0">
              <a:spcBef>
                <a:spcPts val="0"/>
              </a:spcBef>
              <a:spcAft>
                <a:spcPts val="0"/>
              </a:spcAft>
              <a:buNone/>
            </a:pPr>
            <a:r>
              <a:rPr lang="en-US" dirty="0" smtClean="0"/>
              <a:t>yield comparable performance to fine-tuning all the model’s weights.1 On the GLUE</a:t>
            </a:r>
            <a:r>
              <a:rPr lang="en-US" baseline="0" dirty="0" smtClean="0"/>
              <a:t> </a:t>
            </a:r>
            <a:r>
              <a:rPr lang="en-US" dirty="0" smtClean="0"/>
              <a:t>benchmark, the authors show they reach within 0.4% of the performance of full</a:t>
            </a:r>
          </a:p>
          <a:p>
            <a:pPr marL="0" lvl="0" indent="0" algn="l" rtl="0">
              <a:spcBef>
                <a:spcPts val="0"/>
              </a:spcBef>
              <a:spcAft>
                <a:spcPts val="0"/>
              </a:spcAft>
              <a:buNone/>
            </a:pPr>
            <a:r>
              <a:rPr lang="en-US" dirty="0" smtClean="0"/>
              <a:t>fine-tuning.</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paper “</a:t>
            </a:r>
            <a:r>
              <a:rPr lang="en-US" dirty="0" err="1" smtClean="0"/>
              <a:t>AdapterHub</a:t>
            </a:r>
            <a:r>
              <a:rPr lang="en-US" dirty="0" smtClean="0"/>
              <a:t>: A framework for adapting transformers” introduced the</a:t>
            </a:r>
            <a:r>
              <a:rPr lang="en-US" baseline="0" dirty="0" smtClean="0"/>
              <a:t> </a:t>
            </a:r>
            <a:r>
              <a:rPr lang="en-US" dirty="0" smtClean="0"/>
              <a:t>Adapter Hub as a central repository for sharing adapters.2 A lot of these earlier adapters</a:t>
            </a:r>
          </a:p>
          <a:p>
            <a:pPr marL="0" lvl="0" indent="0" algn="l" rtl="0">
              <a:spcBef>
                <a:spcPts val="0"/>
              </a:spcBef>
              <a:spcAft>
                <a:spcPts val="0"/>
              </a:spcAft>
              <a:buNone/>
            </a:pPr>
            <a:r>
              <a:rPr lang="en-US" dirty="0" smtClean="0"/>
              <a:t>were more focused on BERT architectures. More recently, the concept has been</a:t>
            </a:r>
            <a:r>
              <a:rPr lang="en-US" baseline="0" dirty="0" smtClean="0"/>
              <a:t> </a:t>
            </a:r>
            <a:r>
              <a:rPr lang="en-US" dirty="0" smtClean="0"/>
              <a:t>applied to text generation Transformers in papers like “</a:t>
            </a:r>
            <a:r>
              <a:rPr lang="en-US" dirty="0" err="1" smtClean="0"/>
              <a:t>LLaMA</a:t>
            </a:r>
            <a:r>
              <a:rPr lang="en-US" dirty="0" smtClean="0"/>
              <a:t>-Adapter: Efficient</a:t>
            </a:r>
          </a:p>
          <a:p>
            <a:pPr marL="0" lvl="0" indent="0" algn="l" rtl="0">
              <a:spcBef>
                <a:spcPts val="0"/>
              </a:spcBef>
              <a:spcAft>
                <a:spcPts val="0"/>
              </a:spcAft>
              <a:buNone/>
            </a:pPr>
            <a:r>
              <a:rPr lang="en-US" dirty="0" smtClean="0"/>
              <a:t>fine-tuning of language models with zero-</a:t>
            </a:r>
            <a:r>
              <a:rPr lang="en-US" dirty="0" err="1" smtClean="0"/>
              <a:t>init</a:t>
            </a:r>
            <a:r>
              <a:rPr lang="en-US" dirty="0" smtClean="0"/>
              <a:t> attention”.</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Of note is perplexity, which measures how well a language model predicts a text.</a:t>
            </a:r>
            <a:r>
              <a:rPr lang="en-US" baseline="0" dirty="0" smtClean="0"/>
              <a:t> </a:t>
            </a:r>
            <a:r>
              <a:rPr lang="en-US" dirty="0" smtClean="0"/>
              <a:t>Given input text, the model predicts how likely the next token is. With perplexity, we</a:t>
            </a:r>
          </a:p>
          <a:p>
            <a:pPr marL="0" lvl="0" indent="0" algn="l" rtl="0">
              <a:spcBef>
                <a:spcPts val="0"/>
              </a:spcBef>
              <a:spcAft>
                <a:spcPts val="0"/>
              </a:spcAft>
              <a:buNone/>
            </a:pPr>
            <a:r>
              <a:rPr lang="en-US" dirty="0" smtClean="0"/>
              <a:t>assume a model performs better if it gives the next token a high probability. In other</a:t>
            </a:r>
            <a:r>
              <a:rPr lang="en-US" baseline="0" dirty="0" smtClean="0"/>
              <a:t> </a:t>
            </a:r>
            <a:r>
              <a:rPr lang="en-US" dirty="0" smtClean="0"/>
              <a:t>words, the models should not be “perplexed” when presented with a well-written</a:t>
            </a:r>
          </a:p>
          <a:p>
            <a:pPr marL="0" lvl="0" indent="0" algn="l" rtl="0">
              <a:spcBef>
                <a:spcPts val="0"/>
              </a:spcBef>
              <a:spcAft>
                <a:spcPts val="0"/>
              </a:spcAft>
              <a:buNone/>
            </a:pPr>
            <a:r>
              <a:rPr lang="en-US" dirty="0" smtClean="0"/>
              <a:t>document.</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1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4.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1.png"/><Relationship Id="rId21" Type="http://schemas.openxmlformats.org/officeDocument/2006/relationships/image" Target="../media/image50.png"/><Relationship Id="rId7" Type="http://schemas.openxmlformats.org/officeDocument/2006/relationships/image" Target="../media/image27.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17.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17.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70.png"/><Relationship Id="rId5" Type="http://schemas.openxmlformats.org/officeDocument/2006/relationships/image" Target="../media/image17.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75.png"/><Relationship Id="rId5" Type="http://schemas.openxmlformats.org/officeDocument/2006/relationships/image" Target="../media/image17.png"/><Relationship Id="rId10"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76.png"/><Relationship Id="rId1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82.png"/><Relationship Id="rId5" Type="http://schemas.openxmlformats.org/officeDocument/2006/relationships/image" Target="../media/image17.png"/><Relationship Id="rId10" Type="http://schemas.openxmlformats.org/officeDocument/2006/relationships/image" Target="../media/image81.png"/><Relationship Id="rId4" Type="http://schemas.openxmlformats.org/officeDocument/2006/relationships/image" Target="../media/image71.png"/><Relationship Id="rId9"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85.png"/><Relationship Id="rId12"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83.pn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90.png"/><Relationship Id="rId5" Type="http://schemas.openxmlformats.org/officeDocument/2006/relationships/image" Target="../media/image17.png"/><Relationship Id="rId10" Type="http://schemas.openxmlformats.org/officeDocument/2006/relationships/image" Target="../media/image89.png"/><Relationship Id="rId4" Type="http://schemas.openxmlformats.org/officeDocument/2006/relationships/image" Target="../media/image16.png"/><Relationship Id="rId9"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hyperlink" Target="https://www.instagram.com/eatemp._/" TargetMode="External"/><Relationship Id="rId1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hyperlink" Target="https://www.youtube.com/@eatemp" TargetMode="External"/><Relationship Id="rId2" Type="http://schemas.openxmlformats.org/officeDocument/2006/relationships/notesSlide" Target="../notesSlides/notesSlide22.xml"/><Relationship Id="rId16" Type="http://schemas.openxmlformats.org/officeDocument/2006/relationships/image" Target="../media/image98.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95.png"/><Relationship Id="rId5" Type="http://schemas.openxmlformats.org/officeDocument/2006/relationships/image" Target="../media/image58.png"/><Relationship Id="rId15" Type="http://schemas.openxmlformats.org/officeDocument/2006/relationships/hyperlink" Target="https://www.pinterest.com/eatempofficial/" TargetMode="External"/><Relationship Id="rId10" Type="http://schemas.openxmlformats.org/officeDocument/2006/relationships/image" Target="../media/image94.png"/><Relationship Id="rId19" Type="http://schemas.openxmlformats.org/officeDocument/2006/relationships/hyperlink" Target="https://www.tiktok.com/@eatemp.official" TargetMode="External"/><Relationship Id="rId4" Type="http://schemas.openxmlformats.org/officeDocument/2006/relationships/image" Target="../media/image57.png"/><Relationship Id="rId9" Type="http://schemas.openxmlformats.org/officeDocument/2006/relationships/image" Target="../media/image93.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028829" y="1718253"/>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Fine-Tuning Generation Models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12</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Calibri"/>
                <a:cs typeface="Rajdhani"/>
                <a:sym typeface="Rajdhani"/>
              </a:rPr>
              <a:t>Reward model:</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237635" y="9563100"/>
            <a:ext cx="10163647" cy="1938992"/>
          </a:xfrm>
          <a:prstGeom prst="rect">
            <a:avLst/>
          </a:prstGeom>
        </p:spPr>
        <p:txBody>
          <a:bodyPr wrap="square">
            <a:spAutoFit/>
          </a:bodyPr>
          <a:lstStyle/>
          <a:p>
            <a:r>
              <a:rPr lang="en-US" sz="4000" b="1" dirty="0">
                <a:solidFill>
                  <a:schemeClr val="bg1"/>
                </a:solidFill>
                <a:latin typeface="MinionPro-It"/>
              </a:rPr>
              <a:t>Use a reward model trained on human preference to generate the completion</a:t>
            </a:r>
          </a:p>
          <a:p>
            <a:r>
              <a:rPr lang="en-US" sz="4000" b="1" dirty="0">
                <a:solidFill>
                  <a:schemeClr val="bg1"/>
                </a:solidFill>
                <a:latin typeface="MinionPro-It"/>
              </a:rPr>
              <a:t>quality score.</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12193524" y="1745393"/>
            <a:ext cx="9992708" cy="10818709"/>
          </a:xfrm>
          <a:prstGeom prst="rect">
            <a:avLst/>
          </a:prstGeom>
        </p:spPr>
      </p:pic>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0614614"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Steps for fine tuning an LLM</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018542" y="10049876"/>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The three steps of creating a high-quality LLM.</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3788791" y="4789202"/>
            <a:ext cx="18384462" cy="3639499"/>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Instruction data</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323439"/>
          </a:xfrm>
          <a:prstGeom prst="rect">
            <a:avLst/>
          </a:prstGeom>
        </p:spPr>
        <p:txBody>
          <a:bodyPr wrap="square">
            <a:spAutoFit/>
          </a:bodyPr>
          <a:lstStyle/>
          <a:p>
            <a:r>
              <a:rPr lang="en-US" sz="4000" b="1" dirty="0">
                <a:solidFill>
                  <a:schemeClr val="bg1"/>
                </a:solidFill>
                <a:latin typeface="MinionPro-It"/>
              </a:rPr>
              <a:t>Instruction data with instructions by a user and corresponding </a:t>
            </a:r>
            <a:r>
              <a:rPr lang="en-US" sz="4000" b="1" dirty="0" smtClean="0">
                <a:solidFill>
                  <a:schemeClr val="bg1"/>
                </a:solidFill>
                <a:latin typeface="MinionPro-It"/>
              </a:rPr>
              <a:t>answers. The </a:t>
            </a:r>
            <a:r>
              <a:rPr lang="en-US" sz="4000" b="1" dirty="0">
                <a:solidFill>
                  <a:schemeClr val="bg1"/>
                </a:solidFill>
                <a:latin typeface="MinionPro-It"/>
              </a:rPr>
              <a:t>instructions can contain many different tasks.</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3574422" y="3735726"/>
            <a:ext cx="8110912" cy="5733844"/>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4" y="9496301"/>
            <a:ext cx="16828254" cy="1938992"/>
          </a:xfrm>
          <a:prstGeom prst="rect">
            <a:avLst/>
          </a:prstGeom>
        </p:spPr>
        <p:txBody>
          <a:bodyPr wrap="square">
            <a:spAutoFit/>
          </a:bodyPr>
          <a:lstStyle/>
          <a:p>
            <a:r>
              <a:rPr lang="en-US" sz="4000" b="1" dirty="0">
                <a:solidFill>
                  <a:schemeClr val="bg1"/>
                </a:solidFill>
              </a:rPr>
              <a:t>Adapters add a small number of weights in certain places in the </a:t>
            </a:r>
            <a:r>
              <a:rPr lang="en-US" sz="4000" b="1" dirty="0" smtClean="0">
                <a:solidFill>
                  <a:schemeClr val="bg1"/>
                </a:solidFill>
              </a:rPr>
              <a:t>network that </a:t>
            </a:r>
            <a:r>
              <a:rPr lang="en-US" sz="4000" b="1" dirty="0">
                <a:solidFill>
                  <a:schemeClr val="bg1"/>
                </a:solidFill>
              </a:rPr>
              <a:t>can be fine-tuned efficiently while leaving the majority of model weights frozen.</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err="1" smtClean="0">
                <a:solidFill>
                  <a:schemeClr val="bg1"/>
                </a:solidFill>
                <a:latin typeface="Calibri"/>
                <a:ea typeface="Calibri"/>
                <a:cs typeface="Calibri"/>
                <a:sym typeface="Calibri"/>
              </a:rPr>
              <a:t>Adapter</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5412800" y="3755674"/>
            <a:ext cx="5667866" cy="5497313"/>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Adapters for many tasks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829052" y="11491546"/>
            <a:ext cx="16828254" cy="1938992"/>
          </a:xfrm>
          <a:prstGeom prst="rect">
            <a:avLst/>
          </a:prstGeom>
        </p:spPr>
        <p:txBody>
          <a:bodyPr wrap="square">
            <a:spAutoFit/>
          </a:bodyPr>
          <a:lstStyle/>
          <a:p>
            <a:r>
              <a:rPr lang="en-US" sz="4000" b="1" dirty="0">
                <a:solidFill>
                  <a:schemeClr val="bg1"/>
                </a:solidFill>
                <a:latin typeface="MinionPro-It"/>
              </a:rPr>
              <a:t>Adapters that specialize in specific tasks can be swapped into the </a:t>
            </a:r>
            <a:r>
              <a:rPr lang="en-US" sz="4000" b="1" dirty="0" smtClean="0">
                <a:solidFill>
                  <a:schemeClr val="bg1"/>
                </a:solidFill>
                <a:latin typeface="MinionPro-It"/>
              </a:rPr>
              <a:t>same architecture </a:t>
            </a:r>
            <a:r>
              <a:rPr lang="en-US" sz="4000" b="1" dirty="0">
                <a:solidFill>
                  <a:schemeClr val="bg1"/>
                </a:solidFill>
                <a:latin typeface="MinionPro-It"/>
              </a:rPr>
              <a:t>(if they share the same original model architecture and weights).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2829052" y="3466406"/>
            <a:ext cx="9618505" cy="7667955"/>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Matrx</a:t>
            </a:r>
            <a:r>
              <a:rPr lang="en-US" sz="12800" b="1" dirty="0" smtClean="0">
                <a:solidFill>
                  <a:srgbClr val="FFFFFF"/>
                </a:solidFill>
                <a:latin typeface="Rajdhani"/>
                <a:ea typeface="Rajdhani"/>
                <a:cs typeface="Rajdhani"/>
                <a:sym typeface="Rajdhani"/>
              </a:rPr>
              <a:t> decompose for fine tuning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938992"/>
          </a:xfrm>
          <a:prstGeom prst="rect">
            <a:avLst/>
          </a:prstGeom>
        </p:spPr>
        <p:txBody>
          <a:bodyPr wrap="square">
            <a:spAutoFit/>
          </a:bodyPr>
          <a:lstStyle/>
          <a:p>
            <a:r>
              <a:rPr lang="en-US" sz="4000" b="1" dirty="0">
                <a:solidFill>
                  <a:schemeClr val="bg1"/>
                </a:solidFill>
              </a:rPr>
              <a:t>Decomposing a large weight matrix into two smaller matrices leads to </a:t>
            </a:r>
            <a:r>
              <a:rPr lang="en-US" sz="4000" b="1" dirty="0" smtClean="0">
                <a:solidFill>
                  <a:schemeClr val="bg1"/>
                </a:solidFill>
              </a:rPr>
              <a:t>a compressed</a:t>
            </a:r>
            <a:r>
              <a:rPr lang="en-US" sz="4000" b="1" dirty="0">
                <a:solidFill>
                  <a:schemeClr val="bg1"/>
                </a:solidFill>
              </a:rPr>
              <a:t>, low-rank version of the matrix that can be fine-tuned more efficiently.</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512183" y="3972788"/>
            <a:ext cx="9967627" cy="5187375"/>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Small matrices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776205" y="10010817"/>
            <a:ext cx="16828254" cy="1323439"/>
          </a:xfrm>
          <a:prstGeom prst="rect">
            <a:avLst/>
          </a:prstGeom>
        </p:spPr>
        <p:txBody>
          <a:bodyPr wrap="square">
            <a:spAutoFit/>
          </a:bodyPr>
          <a:lstStyle/>
          <a:p>
            <a:r>
              <a:rPr lang="en-US" sz="4000" b="1" dirty="0">
                <a:solidFill>
                  <a:schemeClr val="bg1"/>
                </a:solidFill>
                <a:latin typeface="MinionPro-It"/>
              </a:rPr>
              <a:t>Compared to full fine-tuning, </a:t>
            </a:r>
            <a:r>
              <a:rPr lang="en-US" sz="4000" b="1" dirty="0" err="1">
                <a:solidFill>
                  <a:schemeClr val="bg1"/>
                </a:solidFill>
                <a:latin typeface="MinionPro-It"/>
              </a:rPr>
              <a:t>LoRA</a:t>
            </a:r>
            <a:r>
              <a:rPr lang="en-US" sz="4000" b="1" dirty="0">
                <a:solidFill>
                  <a:schemeClr val="bg1"/>
                </a:solidFill>
                <a:latin typeface="MinionPro-It"/>
              </a:rPr>
              <a:t> aims to update a small </a:t>
            </a:r>
            <a:r>
              <a:rPr lang="en-US" sz="4000" b="1" dirty="0" smtClean="0">
                <a:solidFill>
                  <a:schemeClr val="bg1"/>
                </a:solidFill>
                <a:latin typeface="MinionPro-It"/>
              </a:rPr>
              <a:t>representation of </a:t>
            </a:r>
            <a:r>
              <a:rPr lang="en-US" sz="4000" b="1" dirty="0">
                <a:solidFill>
                  <a:schemeClr val="bg1"/>
                </a:solidFill>
                <a:latin typeface="MinionPro-It"/>
              </a:rPr>
              <a:t>the original weights during training.</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2664488" y="3814750"/>
            <a:ext cx="11466028" cy="5742000"/>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a:solidFill>
                  <a:schemeClr val="bg1"/>
                </a:solidFill>
                <a:latin typeface="Calibri"/>
                <a:ea typeface="Calibri"/>
                <a:cs typeface="Calibri"/>
                <a:sym typeface="Calibri"/>
              </a:rPr>
              <a:t>Word-</a:t>
            </a:r>
            <a:r>
              <a:rPr lang="es-MX" sz="12800" b="1" dirty="0" err="1">
                <a:solidFill>
                  <a:schemeClr val="bg1"/>
                </a:solidFill>
                <a:latin typeface="Calibri"/>
                <a:ea typeface="Calibri"/>
                <a:cs typeface="Calibri"/>
                <a:sym typeface="Calibri"/>
              </a:rPr>
              <a:t>Level</a:t>
            </a:r>
            <a:r>
              <a:rPr lang="es-MX" sz="12800" b="1" dirty="0">
                <a:solidFill>
                  <a:schemeClr val="bg1"/>
                </a:solidFill>
                <a:latin typeface="Calibri"/>
                <a:ea typeface="Calibri"/>
                <a:cs typeface="Calibri"/>
                <a:sym typeface="Calibri"/>
              </a:rPr>
              <a:t> </a:t>
            </a:r>
            <a:r>
              <a:rPr lang="es-MX" sz="12800" b="1" dirty="0" err="1">
                <a:solidFill>
                  <a:schemeClr val="bg1"/>
                </a:solidFill>
                <a:latin typeface="Calibri"/>
                <a:ea typeface="Calibri"/>
                <a:cs typeface="Calibri"/>
                <a:sym typeface="Calibri"/>
              </a:rPr>
              <a:t>Metrics</a:t>
            </a:r>
            <a:endParaRPr sz="12800" b="1" i="0" u="none" strike="noStrike" cap="none" dirty="0">
              <a:solidFill>
                <a:schemeClr val="bg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191396" y="9383921"/>
            <a:ext cx="16828254" cy="707886"/>
          </a:xfrm>
          <a:prstGeom prst="rect">
            <a:avLst/>
          </a:prstGeom>
        </p:spPr>
        <p:txBody>
          <a:bodyPr wrap="square">
            <a:spAutoFit/>
          </a:bodyPr>
          <a:lstStyle/>
          <a:p>
            <a:r>
              <a:rPr lang="en-US" sz="4000" b="1" dirty="0" smtClean="0">
                <a:solidFill>
                  <a:schemeClr val="bg1"/>
                </a:solidFill>
                <a:latin typeface="MinionPro-It"/>
              </a:rPr>
              <a:t>Text-word </a:t>
            </a:r>
            <a:r>
              <a:rPr lang="en-US" sz="4000" b="1" dirty="0">
                <a:solidFill>
                  <a:schemeClr val="bg1"/>
                </a:solidFill>
                <a:latin typeface="MinionPro-It"/>
              </a:rPr>
              <a:t>prediction is a central feature of many LLMs.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681910" y="5478978"/>
            <a:ext cx="15891437" cy="2534721"/>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Benchmarks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5" y="10515600"/>
            <a:ext cx="23358220" cy="707886"/>
          </a:xfrm>
          <a:prstGeom prst="rect">
            <a:avLst/>
          </a:prstGeom>
        </p:spPr>
        <p:txBody>
          <a:bodyPr wrap="square">
            <a:spAutoFit/>
          </a:bodyPr>
          <a:lstStyle/>
          <a:p>
            <a:r>
              <a:rPr lang="en-US" sz="4000" b="1" dirty="0">
                <a:solidFill>
                  <a:schemeClr val="bg1"/>
                </a:solidFill>
                <a:latin typeface="MinionPro-It"/>
              </a:rPr>
              <a:t>Use cases for instruction-based prompting.</a:t>
            </a:r>
            <a:endParaRPr lang="es-MX" sz="4000" b="1" dirty="0">
              <a:solidFill>
                <a:schemeClr val="bg1"/>
              </a:solidFill>
            </a:endParaRPr>
          </a:p>
        </p:txBody>
      </p:sp>
      <p:pic>
        <p:nvPicPr>
          <p:cNvPr id="3" name="Imagen 2"/>
          <p:cNvPicPr>
            <a:picLocks noChangeAspect="1"/>
          </p:cNvPicPr>
          <p:nvPr/>
        </p:nvPicPr>
        <p:blipFill rotWithShape="1">
          <a:blip r:embed="rId6"/>
          <a:srcRect l="37288" t="21381" r="19435" b="40461"/>
          <a:stretch/>
        </p:blipFill>
        <p:spPr>
          <a:xfrm>
            <a:off x="4121734" y="2974459"/>
            <a:ext cx="13311124" cy="6598681"/>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10632</TotalTime>
  <Words>1073</Words>
  <Application>Microsoft Office PowerPoint</Application>
  <PresentationFormat>Personalizado</PresentationFormat>
  <Paragraphs>137</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Calibri</vt:lpstr>
      <vt:lpstr>Rajdhani SemiBold</vt:lpstr>
      <vt:lpstr>MinionPro-It</vt:lpstr>
      <vt:lpstr>Poppins</vt:lpstr>
      <vt:lpstr>Arial</vt:lpstr>
      <vt:lpstr>Rajdhani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62</cp:revision>
  <dcterms:created xsi:type="dcterms:W3CDTF">2023-12-07T13:13:31Z</dcterms:created>
  <dcterms:modified xsi:type="dcterms:W3CDTF">2025-02-27T02:26:34Z</dcterms:modified>
</cp:coreProperties>
</file>